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77" r:id="rId5"/>
    <p:sldMasterId id="2147483802" r:id="rId6"/>
  </p:sldMasterIdLst>
  <p:notesMasterIdLst>
    <p:notesMasterId r:id="rId14"/>
  </p:notesMasterIdLst>
  <p:handoutMasterIdLst>
    <p:handoutMasterId r:id="rId15"/>
  </p:handoutMasterIdLst>
  <p:sldIdLst>
    <p:sldId id="380" r:id="rId7"/>
    <p:sldId id="494" r:id="rId8"/>
    <p:sldId id="503" r:id="rId9"/>
    <p:sldId id="755" r:id="rId10"/>
    <p:sldId id="505" r:id="rId11"/>
    <p:sldId id="386" r:id="rId12"/>
    <p:sldId id="794" r:id="rId13"/>
  </p:sldIdLst>
  <p:sldSz cx="12192000" cy="6858000"/>
  <p:notesSz cx="7023100" cy="93091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52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12" orient="horz" pos="2163" userDrawn="1">
          <p15:clr>
            <a:srgbClr val="A4A3A4"/>
          </p15:clr>
        </p15:guide>
        <p15:guide id="15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800"/>
    <a:srgbClr val="4FD000"/>
    <a:srgbClr val="FE9600"/>
    <a:srgbClr val="7FC800"/>
    <a:srgbClr val="858585"/>
    <a:srgbClr val="D8D9DA"/>
    <a:srgbClr val="66A0FF"/>
    <a:srgbClr val="0048BF"/>
    <a:srgbClr val="0060FF"/>
    <a:srgbClr val="BF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14" autoAdjust="0"/>
    <p:restoredTop sz="94227" autoAdjust="0"/>
  </p:normalViewPr>
  <p:slideViewPr>
    <p:cSldViewPr snapToGrid="0" showGuides="1">
      <p:cViewPr varScale="1">
        <p:scale>
          <a:sx n="62" d="100"/>
          <a:sy n="62" d="100"/>
        </p:scale>
        <p:origin x="66" y="114"/>
      </p:cViewPr>
      <p:guideLst>
        <p:guide orient="horz" pos="4152"/>
        <p:guide orient="horz" pos="4020"/>
        <p:guide orient="horz" pos="2163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48"/>
    </p:cViewPr>
  </p:sorterViewPr>
  <p:notesViewPr>
    <p:cSldViewPr snapToGrid="0" showGuides="1">
      <p:cViewPr varScale="1">
        <p:scale>
          <a:sx n="110" d="100"/>
          <a:sy n="110" d="100"/>
        </p:scale>
        <p:origin x="42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91DDE-BA6A-4F57-909C-98F49C72955F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50D33-42BE-4A7B-9A0E-84D31BC6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5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5"/>
            <a:ext cx="5618480" cy="3665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30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485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8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4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7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0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3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9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0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1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8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1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4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105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8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8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0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7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8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8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ex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FF685-0455-410C-BAD6-9C18A6B82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994E6-33EF-41B4-9B8F-14CDAEC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1B97-D115-41B0-A593-DB194CD063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432000"/>
            <a:ext cx="95364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56DFF0-F399-4C7B-9862-88E481176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000" y="432000"/>
            <a:ext cx="17640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0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4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2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10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 hidden="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 hidden="1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 hidden="1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 hidden="1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 hidden="1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 hidden="1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 hidden="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 hidden="1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 hidden="1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 hidden="1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 hidden="1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 hidden="1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 hidden="1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 hidden="1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 hidden="1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 hidden="1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hidden="1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 hidden="1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 hidden="1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 hidden="1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 hidden="1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 hidden="1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 hidden="1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 hidden="1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422337B-4997-4BDF-9FEE-2492331C808D}"/>
              </a:ext>
            </a:extLst>
          </p:cNvPr>
          <p:cNvPicPr>
            <a:picLocks noChangeAspect="1"/>
          </p:cNvPicPr>
          <p:nvPr userDrawn="1">
            <p:custDataLst>
              <p:tags r:id="rId2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39" y="6269595"/>
            <a:ext cx="831805" cy="4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819" r:id="rId2"/>
    <p:sldLayoutId id="2147483821" r:id="rId3"/>
    <p:sldLayoutId id="2147483820" r:id="rId4"/>
    <p:sldLayoutId id="2147483697" r:id="rId5"/>
    <p:sldLayoutId id="2147483696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823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7453" userDrawn="1">
          <p15:clr>
            <a:srgbClr val="F26B43"/>
          </p15:clr>
        </p15:guide>
        <p15:guide id="28" orient="horz" pos="1076" userDrawn="1">
          <p15:clr>
            <a:srgbClr val="F26B43"/>
          </p15:clr>
        </p15:guide>
        <p15:guide id="29" orient="horz" pos="270" userDrawn="1">
          <p15:clr>
            <a:srgbClr val="F26B43"/>
          </p15:clr>
        </p15:guide>
        <p15:guide id="33" orient="horz" pos="3600" userDrawn="1">
          <p15:clr>
            <a:srgbClr val="F26B43"/>
          </p15:clr>
        </p15:guide>
        <p15:guide id="35" pos="228" userDrawn="1">
          <p15:clr>
            <a:srgbClr val="F26B43"/>
          </p15:clr>
        </p15:guide>
        <p15:guide id="36" pos="3840" userDrawn="1">
          <p15:clr>
            <a:srgbClr val="F26B43"/>
          </p15:clr>
        </p15:guide>
        <p15:guide id="37" pos="3782" userDrawn="1">
          <p15:clr>
            <a:srgbClr val="F26B43"/>
          </p15:clr>
        </p15:guide>
        <p15:guide id="38" pos="3900" userDrawn="1">
          <p15:clr>
            <a:srgbClr val="F26B43"/>
          </p15:clr>
        </p15:guide>
        <p15:guide id="39" orient="horz" pos="38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 hidden="1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 hidden="1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 hidden="1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 hidden="1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 hidden="1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 hidden="1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 hidden="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 hidden="1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 hidden="1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 hidden="1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 hidden="1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 hidden="1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 hidden="1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 hidden="1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 hidden="1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 hidden="1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hidden="1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 hidden="1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 hidden="1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 hidden="1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 hidden="1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 hidden="1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 hidden="1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 hidden="1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 hidden="1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F37AE0-F90B-4218-9671-C64BE4F76A3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856913" y="6288979"/>
            <a:ext cx="82912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 hidden="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 hidden="1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 hidden="1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 hidden="1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 hidden="1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 hidden="1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 hidden="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 hidden="1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 hidden="1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 hidden="1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 hidden="1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 hidden="1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 hidden="1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 hidden="1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 hidden="1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 hidden="1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hidden="1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 hidden="1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 hidden="1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 hidden="1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 hidden="1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 hidden="1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75DB98-1BD1-4926-8750-16657B153BE4}"/>
              </a:ext>
            </a:extLst>
          </p:cNvPr>
          <p:cNvCxnSpPr>
            <a:cxnSpLocks/>
          </p:cNvCxnSpPr>
          <p:nvPr userDrawn="1"/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D3E635D0-BA07-4485-8050-85E8C801F8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Relationship Id="rId5" Type="http://schemas.openxmlformats.org/officeDocument/2006/relationships/hyperlink" Target="mailto:first.surname@tnsglobal.com" TargetMode="External"/><Relationship Id="rId4" Type="http://schemas.openxmlformats.org/officeDocument/2006/relationships/hyperlink" Target="mailto:bernard.scheray@kantar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977715-B9B2-4E67-AF45-3C05410A69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BMM X 2020 - 2022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CA576C0-A9D9-4F35-9841-4201B86175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fastest way to understand your brand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253F4-9DC7-4D9E-8416-9F7301F53A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Jan Drijvers, Jelle Van Loon, Scheray Bernard
Project reference: 190045
</a:t>
            </a:r>
            <a:r>
              <a:rPr lang="en-BE" dirty="0"/>
              <a:t>J</a:t>
            </a:r>
            <a:r>
              <a:rPr lang="nl-BE" dirty="0"/>
              <a:t>u</a:t>
            </a:r>
            <a:r>
              <a:rPr lang="en-BE" dirty="0"/>
              <a:t>n</a:t>
            </a:r>
            <a:r>
              <a:rPr lang="nl-BE" dirty="0"/>
              <a:t>e</a:t>
            </a:r>
            <a:r>
              <a:rPr lang="en-US" dirty="0"/>
              <a:t> 2020</a:t>
            </a:r>
            <a:endParaRPr lang="en-GB" dirty="0"/>
          </a:p>
        </p:txBody>
      </p:sp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B5AC268A-D4F5-4FB9-90C0-47296D3E119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t="7449" b="7449"/>
          <a:stretch>
            <a:fillRect/>
          </a:stretch>
        </p:blipFill>
        <p:spPr>
          <a:xfrm>
            <a:off x="4271963" y="1490663"/>
            <a:ext cx="7920037" cy="4498975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027621-5577-4854-A670-E6DCA91C60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3AB87AB-945B-0045-A45F-31717683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three pillars for any effective communication strategy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F44E3-74C0-7C42-BC0D-FFBAE4357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B7674-75CC-A74A-8793-17272AEC7F24}"/>
              </a:ext>
            </a:extLst>
          </p:cNvPr>
          <p:cNvSpPr txBox="1"/>
          <p:nvPr/>
        </p:nvSpPr>
        <p:spPr>
          <a:xfrm>
            <a:off x="359999" y="1970072"/>
            <a:ext cx="4265392" cy="2677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GB" dirty="0"/>
              <a:t>Can I define the target group?</a:t>
            </a:r>
            <a:br>
              <a:rPr lang="en-GB" dirty="0"/>
            </a:br>
            <a:r>
              <a:rPr lang="en-GB" dirty="0"/>
              <a:t>Who?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GB" dirty="0"/>
              <a:t>Do I understand the target group?</a:t>
            </a:r>
            <a:br>
              <a:rPr lang="en-GB" dirty="0"/>
            </a:br>
            <a:r>
              <a:rPr lang="en-GB" dirty="0"/>
              <a:t>The message?</a:t>
            </a:r>
            <a:br>
              <a:rPr lang="en-GB" dirty="0"/>
            </a:br>
            <a:r>
              <a:rPr lang="en-GB" dirty="0"/>
              <a:t>How does it feel? 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GB" dirty="0"/>
              <a:t>Where can I touch the target group?</a:t>
            </a:r>
            <a:br>
              <a:rPr lang="en-GB" dirty="0"/>
            </a:br>
            <a:r>
              <a:rPr lang="en-GB" dirty="0"/>
              <a:t>The Contacts?</a:t>
            </a:r>
            <a:br>
              <a:rPr lang="en-GB" dirty="0"/>
            </a:br>
            <a:r>
              <a:rPr lang="en-GB" dirty="0"/>
              <a:t>Where can we touch?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A2D65C-F97F-BC4F-AB94-53AB358D993E}"/>
              </a:ext>
            </a:extLst>
          </p:cNvPr>
          <p:cNvGrpSpPr/>
          <p:nvPr/>
        </p:nvGrpSpPr>
        <p:grpSpPr>
          <a:xfrm>
            <a:off x="5245785" y="1264761"/>
            <a:ext cx="4856041" cy="4592070"/>
            <a:chOff x="5786559" y="578241"/>
            <a:chExt cx="5348285" cy="5057556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94335F7-575C-E042-A80F-18C742CF8780}"/>
                </a:ext>
              </a:extLst>
            </p:cNvPr>
            <p:cNvSpPr/>
            <p:nvPr/>
          </p:nvSpPr>
          <p:spPr>
            <a:xfrm>
              <a:off x="5786559" y="2328166"/>
              <a:ext cx="3546474" cy="3307631"/>
            </a:xfrm>
            <a:custGeom>
              <a:avLst/>
              <a:gdLst>
                <a:gd name="connsiteX0" fmla="*/ 887146 w 3546474"/>
                <a:gd name="connsiteY0" fmla="*/ 0 h 3307631"/>
                <a:gd name="connsiteX1" fmla="*/ 895773 w 3546474"/>
                <a:gd name="connsiteY1" fmla="*/ 170834 h 3307631"/>
                <a:gd name="connsiteX2" fmla="*/ 1668421 w 3546474"/>
                <a:gd name="connsiteY2" fmla="*/ 1459927 h 3307631"/>
                <a:gd name="connsiteX3" fmla="*/ 1773766 w 3546474"/>
                <a:gd name="connsiteY3" fmla="*/ 1523925 h 3307631"/>
                <a:gd name="connsiteX4" fmla="*/ 1814625 w 3546474"/>
                <a:gd name="connsiteY4" fmla="*/ 1548748 h 3307631"/>
                <a:gd name="connsiteX5" fmla="*/ 2659855 w 3546474"/>
                <a:gd name="connsiteY5" fmla="*/ 1762768 h 3307631"/>
                <a:gd name="connsiteX6" fmla="*/ 3505085 w 3546474"/>
                <a:gd name="connsiteY6" fmla="*/ 1548748 h 3307631"/>
                <a:gd name="connsiteX7" fmla="*/ 3545945 w 3546474"/>
                <a:gd name="connsiteY7" fmla="*/ 1523925 h 3307631"/>
                <a:gd name="connsiteX8" fmla="*/ 3546474 w 3546474"/>
                <a:gd name="connsiteY8" fmla="*/ 1534394 h 3307631"/>
                <a:gd name="connsiteX9" fmla="*/ 2764671 w 3546474"/>
                <a:gd name="connsiteY9" fmla="*/ 3004790 h 3307631"/>
                <a:gd name="connsiteX10" fmla="*/ 2659856 w 3546474"/>
                <a:gd name="connsiteY10" fmla="*/ 3068467 h 3307631"/>
                <a:gd name="connsiteX11" fmla="*/ 2618467 w 3546474"/>
                <a:gd name="connsiteY11" fmla="*/ 3093611 h 3307631"/>
                <a:gd name="connsiteX12" fmla="*/ 1773237 w 3546474"/>
                <a:gd name="connsiteY12" fmla="*/ 3307631 h 3307631"/>
                <a:gd name="connsiteX13" fmla="*/ 0 w 3546474"/>
                <a:gd name="connsiteY13" fmla="*/ 1534394 h 3307631"/>
                <a:gd name="connsiteX14" fmla="*/ 781803 w 3546474"/>
                <a:gd name="connsiteY14" fmla="*/ 63998 h 330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46474" h="3307631">
                  <a:moveTo>
                    <a:pt x="887146" y="0"/>
                  </a:moveTo>
                  <a:lnTo>
                    <a:pt x="895773" y="170834"/>
                  </a:lnTo>
                  <a:cubicBezTo>
                    <a:pt x="950257" y="707334"/>
                    <a:pt x="1243905" y="1173130"/>
                    <a:pt x="1668421" y="1459927"/>
                  </a:cubicBezTo>
                  <a:lnTo>
                    <a:pt x="1773766" y="1523925"/>
                  </a:lnTo>
                  <a:lnTo>
                    <a:pt x="1814625" y="1548748"/>
                  </a:lnTo>
                  <a:cubicBezTo>
                    <a:pt x="2065881" y="1685238"/>
                    <a:pt x="2353814" y="1762768"/>
                    <a:pt x="2659855" y="1762768"/>
                  </a:cubicBezTo>
                  <a:cubicBezTo>
                    <a:pt x="2965896" y="1762768"/>
                    <a:pt x="3253829" y="1685238"/>
                    <a:pt x="3505085" y="1548748"/>
                  </a:cubicBezTo>
                  <a:lnTo>
                    <a:pt x="3545945" y="1523925"/>
                  </a:lnTo>
                  <a:lnTo>
                    <a:pt x="3546474" y="1534394"/>
                  </a:lnTo>
                  <a:cubicBezTo>
                    <a:pt x="3546474" y="2146477"/>
                    <a:pt x="3236355" y="2686127"/>
                    <a:pt x="2764671" y="3004790"/>
                  </a:cubicBezTo>
                  <a:lnTo>
                    <a:pt x="2659856" y="3068467"/>
                  </a:lnTo>
                  <a:lnTo>
                    <a:pt x="2618467" y="3093611"/>
                  </a:lnTo>
                  <a:cubicBezTo>
                    <a:pt x="2367212" y="3230101"/>
                    <a:pt x="2079278" y="3307631"/>
                    <a:pt x="1773237" y="3307631"/>
                  </a:cubicBezTo>
                  <a:cubicBezTo>
                    <a:pt x="793905" y="3307631"/>
                    <a:pt x="0" y="2513726"/>
                    <a:pt x="0" y="1534394"/>
                  </a:cubicBezTo>
                  <a:cubicBezTo>
                    <a:pt x="0" y="922312"/>
                    <a:pt x="310119" y="382662"/>
                    <a:pt x="781803" y="6399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F02EB95-0F13-834D-A739-E8742B3B3A2C}"/>
                </a:ext>
              </a:extLst>
            </p:cNvPr>
            <p:cNvSpPr/>
            <p:nvPr/>
          </p:nvSpPr>
          <p:spPr>
            <a:xfrm>
              <a:off x="8474989" y="2089323"/>
              <a:ext cx="2659855" cy="3546474"/>
            </a:xfrm>
            <a:custGeom>
              <a:avLst/>
              <a:gdLst>
                <a:gd name="connsiteX0" fmla="*/ 886618 w 2659855"/>
                <a:gd name="connsiteY0" fmla="*/ 0 h 3546474"/>
                <a:gd name="connsiteX1" fmla="*/ 1731848 w 2659855"/>
                <a:gd name="connsiteY1" fmla="*/ 214020 h 3546474"/>
                <a:gd name="connsiteX2" fmla="*/ 1772707 w 2659855"/>
                <a:gd name="connsiteY2" fmla="*/ 238843 h 3546474"/>
                <a:gd name="connsiteX3" fmla="*/ 1878052 w 2659855"/>
                <a:gd name="connsiteY3" fmla="*/ 302841 h 3546474"/>
                <a:gd name="connsiteX4" fmla="*/ 2659855 w 2659855"/>
                <a:gd name="connsiteY4" fmla="*/ 1773237 h 3546474"/>
                <a:gd name="connsiteX5" fmla="*/ 886618 w 2659855"/>
                <a:gd name="connsiteY5" fmla="*/ 3546474 h 3546474"/>
                <a:gd name="connsiteX6" fmla="*/ 41388 w 2659855"/>
                <a:gd name="connsiteY6" fmla="*/ 3332454 h 3546474"/>
                <a:gd name="connsiteX7" fmla="*/ 0 w 2659855"/>
                <a:gd name="connsiteY7" fmla="*/ 3307310 h 3546474"/>
                <a:gd name="connsiteX8" fmla="*/ 104815 w 2659855"/>
                <a:gd name="connsiteY8" fmla="*/ 3243633 h 3546474"/>
                <a:gd name="connsiteX9" fmla="*/ 886618 w 2659855"/>
                <a:gd name="connsiteY9" fmla="*/ 1773237 h 3546474"/>
                <a:gd name="connsiteX10" fmla="*/ 886089 w 2659855"/>
                <a:gd name="connsiteY10" fmla="*/ 1762768 h 3546474"/>
                <a:gd name="connsiteX11" fmla="*/ 877463 w 2659855"/>
                <a:gd name="connsiteY11" fmla="*/ 1591934 h 3546474"/>
                <a:gd name="connsiteX12" fmla="*/ 104815 w 2659855"/>
                <a:gd name="connsiteY12" fmla="*/ 302841 h 3546474"/>
                <a:gd name="connsiteX13" fmla="*/ 0 w 2659855"/>
                <a:gd name="connsiteY13" fmla="*/ 239164 h 3546474"/>
                <a:gd name="connsiteX14" fmla="*/ 41388 w 2659855"/>
                <a:gd name="connsiteY14" fmla="*/ 214020 h 3546474"/>
                <a:gd name="connsiteX15" fmla="*/ 886618 w 2659855"/>
                <a:gd name="connsiteY15" fmla="*/ 0 h 354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59855" h="3546474">
                  <a:moveTo>
                    <a:pt x="886618" y="0"/>
                  </a:moveTo>
                  <a:cubicBezTo>
                    <a:pt x="1192659" y="0"/>
                    <a:pt x="1480592" y="77530"/>
                    <a:pt x="1731848" y="214020"/>
                  </a:cubicBezTo>
                  <a:lnTo>
                    <a:pt x="1772707" y="238843"/>
                  </a:lnTo>
                  <a:lnTo>
                    <a:pt x="1878052" y="302841"/>
                  </a:lnTo>
                  <a:cubicBezTo>
                    <a:pt x="2349736" y="621505"/>
                    <a:pt x="2659855" y="1161155"/>
                    <a:pt x="2659855" y="1773237"/>
                  </a:cubicBezTo>
                  <a:cubicBezTo>
                    <a:pt x="2659855" y="2752569"/>
                    <a:pt x="1865950" y="3546474"/>
                    <a:pt x="886618" y="3546474"/>
                  </a:cubicBezTo>
                  <a:cubicBezTo>
                    <a:pt x="580577" y="3546474"/>
                    <a:pt x="292644" y="3468944"/>
                    <a:pt x="41388" y="3332454"/>
                  </a:cubicBezTo>
                  <a:lnTo>
                    <a:pt x="0" y="3307310"/>
                  </a:lnTo>
                  <a:lnTo>
                    <a:pt x="104815" y="3243633"/>
                  </a:lnTo>
                  <a:cubicBezTo>
                    <a:pt x="576499" y="2924970"/>
                    <a:pt x="886618" y="2385320"/>
                    <a:pt x="886618" y="1773237"/>
                  </a:cubicBezTo>
                  <a:lnTo>
                    <a:pt x="886089" y="1762768"/>
                  </a:lnTo>
                  <a:lnTo>
                    <a:pt x="877463" y="1591934"/>
                  </a:lnTo>
                  <a:cubicBezTo>
                    <a:pt x="822979" y="1055434"/>
                    <a:pt x="529330" y="589638"/>
                    <a:pt x="104815" y="302841"/>
                  </a:cubicBezTo>
                  <a:lnTo>
                    <a:pt x="0" y="239164"/>
                  </a:lnTo>
                  <a:lnTo>
                    <a:pt x="41388" y="214020"/>
                  </a:lnTo>
                  <a:cubicBezTo>
                    <a:pt x="292644" y="77530"/>
                    <a:pt x="580577" y="0"/>
                    <a:pt x="886618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F7D7288-1CE7-7D44-AE0B-A83012917879}"/>
                </a:ext>
              </a:extLst>
            </p:cNvPr>
            <p:cNvSpPr/>
            <p:nvPr/>
          </p:nvSpPr>
          <p:spPr>
            <a:xfrm rot="14414714">
              <a:off x="6922157" y="134932"/>
              <a:ext cx="2659855" cy="3546474"/>
            </a:xfrm>
            <a:custGeom>
              <a:avLst/>
              <a:gdLst>
                <a:gd name="connsiteX0" fmla="*/ 886618 w 2659855"/>
                <a:gd name="connsiteY0" fmla="*/ 0 h 3546474"/>
                <a:gd name="connsiteX1" fmla="*/ 1731848 w 2659855"/>
                <a:gd name="connsiteY1" fmla="*/ 214020 h 3546474"/>
                <a:gd name="connsiteX2" fmla="*/ 1772707 w 2659855"/>
                <a:gd name="connsiteY2" fmla="*/ 238843 h 3546474"/>
                <a:gd name="connsiteX3" fmla="*/ 1878052 w 2659855"/>
                <a:gd name="connsiteY3" fmla="*/ 302841 h 3546474"/>
                <a:gd name="connsiteX4" fmla="*/ 2659855 w 2659855"/>
                <a:gd name="connsiteY4" fmla="*/ 1773237 h 3546474"/>
                <a:gd name="connsiteX5" fmla="*/ 886618 w 2659855"/>
                <a:gd name="connsiteY5" fmla="*/ 3546474 h 3546474"/>
                <a:gd name="connsiteX6" fmla="*/ 41388 w 2659855"/>
                <a:gd name="connsiteY6" fmla="*/ 3332454 h 3546474"/>
                <a:gd name="connsiteX7" fmla="*/ 0 w 2659855"/>
                <a:gd name="connsiteY7" fmla="*/ 3307310 h 3546474"/>
                <a:gd name="connsiteX8" fmla="*/ 104815 w 2659855"/>
                <a:gd name="connsiteY8" fmla="*/ 3243633 h 3546474"/>
                <a:gd name="connsiteX9" fmla="*/ 886618 w 2659855"/>
                <a:gd name="connsiteY9" fmla="*/ 1773237 h 3546474"/>
                <a:gd name="connsiteX10" fmla="*/ 886089 w 2659855"/>
                <a:gd name="connsiteY10" fmla="*/ 1762768 h 3546474"/>
                <a:gd name="connsiteX11" fmla="*/ 877463 w 2659855"/>
                <a:gd name="connsiteY11" fmla="*/ 1591934 h 3546474"/>
                <a:gd name="connsiteX12" fmla="*/ 104815 w 2659855"/>
                <a:gd name="connsiteY12" fmla="*/ 302841 h 3546474"/>
                <a:gd name="connsiteX13" fmla="*/ 0 w 2659855"/>
                <a:gd name="connsiteY13" fmla="*/ 239164 h 3546474"/>
                <a:gd name="connsiteX14" fmla="*/ 41388 w 2659855"/>
                <a:gd name="connsiteY14" fmla="*/ 214020 h 3546474"/>
                <a:gd name="connsiteX15" fmla="*/ 886618 w 2659855"/>
                <a:gd name="connsiteY15" fmla="*/ 0 h 354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59855" h="3546474">
                  <a:moveTo>
                    <a:pt x="886618" y="0"/>
                  </a:moveTo>
                  <a:cubicBezTo>
                    <a:pt x="1192659" y="0"/>
                    <a:pt x="1480592" y="77530"/>
                    <a:pt x="1731848" y="214020"/>
                  </a:cubicBezTo>
                  <a:lnTo>
                    <a:pt x="1772707" y="238843"/>
                  </a:lnTo>
                  <a:lnTo>
                    <a:pt x="1878052" y="302841"/>
                  </a:lnTo>
                  <a:cubicBezTo>
                    <a:pt x="2349736" y="621505"/>
                    <a:pt x="2659855" y="1161155"/>
                    <a:pt x="2659855" y="1773237"/>
                  </a:cubicBezTo>
                  <a:cubicBezTo>
                    <a:pt x="2659855" y="2752569"/>
                    <a:pt x="1865950" y="3546474"/>
                    <a:pt x="886618" y="3546474"/>
                  </a:cubicBezTo>
                  <a:cubicBezTo>
                    <a:pt x="580577" y="3546474"/>
                    <a:pt x="292644" y="3468944"/>
                    <a:pt x="41388" y="3332454"/>
                  </a:cubicBezTo>
                  <a:lnTo>
                    <a:pt x="0" y="3307310"/>
                  </a:lnTo>
                  <a:lnTo>
                    <a:pt x="104815" y="3243633"/>
                  </a:lnTo>
                  <a:cubicBezTo>
                    <a:pt x="576499" y="2924970"/>
                    <a:pt x="886618" y="2385320"/>
                    <a:pt x="886618" y="1773237"/>
                  </a:cubicBezTo>
                  <a:lnTo>
                    <a:pt x="886089" y="1762768"/>
                  </a:lnTo>
                  <a:lnTo>
                    <a:pt x="877463" y="1591934"/>
                  </a:lnTo>
                  <a:cubicBezTo>
                    <a:pt x="822979" y="1055434"/>
                    <a:pt x="529330" y="589638"/>
                    <a:pt x="104815" y="302841"/>
                  </a:cubicBezTo>
                  <a:lnTo>
                    <a:pt x="0" y="239164"/>
                  </a:lnTo>
                  <a:lnTo>
                    <a:pt x="41388" y="214020"/>
                  </a:lnTo>
                  <a:cubicBezTo>
                    <a:pt x="292644" y="77530"/>
                    <a:pt x="580577" y="0"/>
                    <a:pt x="886618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5E6F4CA-69DF-3242-B1BE-F9A7927AB58F}"/>
              </a:ext>
            </a:extLst>
          </p:cNvPr>
          <p:cNvSpPr txBox="1"/>
          <p:nvPr/>
        </p:nvSpPr>
        <p:spPr>
          <a:xfrm>
            <a:off x="6702829" y="1970072"/>
            <a:ext cx="1563120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Target group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D8BCF3-4EA5-9941-943E-0B65B7F25697}"/>
              </a:ext>
            </a:extLst>
          </p:cNvPr>
          <p:cNvSpPr txBox="1"/>
          <p:nvPr/>
        </p:nvSpPr>
        <p:spPr>
          <a:xfrm>
            <a:off x="5980514" y="4811240"/>
            <a:ext cx="1098058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Contacts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2BB370-5A09-3046-BD2D-6872484968F5}"/>
              </a:ext>
            </a:extLst>
          </p:cNvPr>
          <p:cNvSpPr txBox="1"/>
          <p:nvPr/>
        </p:nvSpPr>
        <p:spPr>
          <a:xfrm>
            <a:off x="8663945" y="4216020"/>
            <a:ext cx="1083631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Message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08E503-91FA-4CD4-8F09-6DDEFEDBA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7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C696A-24A5-5941-A86E-1E399DD5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BMM 2020-2022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9764A-17BF-7F4B-9458-EADFB007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D3C0E-C83E-7F46-A1DD-51456DB18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concept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B6557D-7CB7-954A-900F-CF22F21B3D45}"/>
              </a:ext>
            </a:extLst>
          </p:cNvPr>
          <p:cNvSpPr txBox="1"/>
          <p:nvPr/>
        </p:nvSpPr>
        <p:spPr>
          <a:xfrm>
            <a:off x="1456185" y="4945821"/>
            <a:ext cx="306237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400" b="1" dirty="0"/>
              <a:t>Media strategy</a:t>
            </a:r>
          </a:p>
          <a:p>
            <a:pPr algn="r"/>
            <a:r>
              <a:rPr lang="en-GB" sz="1400" dirty="0"/>
              <a:t>Through which media, channels, devices and touchpoints can I reach my clients and my prospects?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925F40-E98E-B34E-84F7-92A80E817C48}"/>
              </a:ext>
            </a:extLst>
          </p:cNvPr>
          <p:cNvSpPr txBox="1"/>
          <p:nvPr/>
        </p:nvSpPr>
        <p:spPr>
          <a:xfrm>
            <a:off x="5597951" y="473712"/>
            <a:ext cx="1061188" cy="36933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r"/>
            <a:r>
              <a:rPr lang="en-US" sz="2400" b="1" dirty="0">
                <a:solidFill>
                  <a:srgbClr val="0048BF"/>
                </a:solidFill>
              </a:rPr>
              <a:t>Brands</a:t>
            </a:r>
            <a:endParaRPr lang="en-US" sz="2400" dirty="0">
              <a:solidFill>
                <a:srgbClr val="0048B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87D90-38E2-864E-960A-D7D4A8BB9982}"/>
              </a:ext>
            </a:extLst>
          </p:cNvPr>
          <p:cNvSpPr txBox="1"/>
          <p:nvPr/>
        </p:nvSpPr>
        <p:spPr>
          <a:xfrm>
            <a:off x="8147674" y="3376774"/>
            <a:ext cx="1008289" cy="36933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en-US" sz="2400" b="1" dirty="0">
                <a:solidFill>
                  <a:srgbClr val="0048BF"/>
                </a:solidFill>
              </a:rPr>
              <a:t>People</a:t>
            </a:r>
            <a:endParaRPr lang="en-US" sz="2400" dirty="0">
              <a:solidFill>
                <a:srgbClr val="0048B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48509F-C931-4148-AB5A-077E5FCDFAE9}"/>
              </a:ext>
            </a:extLst>
          </p:cNvPr>
          <p:cNvSpPr txBox="1"/>
          <p:nvPr/>
        </p:nvSpPr>
        <p:spPr>
          <a:xfrm>
            <a:off x="3626428" y="4529771"/>
            <a:ext cx="872034" cy="36933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r"/>
            <a:r>
              <a:rPr lang="en-US" sz="2400" b="1" dirty="0">
                <a:solidFill>
                  <a:srgbClr val="66A0FF"/>
                </a:solidFill>
              </a:rPr>
              <a:t>Media</a:t>
            </a:r>
            <a:endParaRPr lang="en-US" sz="2400" dirty="0">
              <a:solidFill>
                <a:srgbClr val="66A0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29ED7-454E-6748-ADC9-64D766684BCB}"/>
              </a:ext>
            </a:extLst>
          </p:cNvPr>
          <p:cNvSpPr txBox="1"/>
          <p:nvPr/>
        </p:nvSpPr>
        <p:spPr>
          <a:xfrm>
            <a:off x="4209553" y="849428"/>
            <a:ext cx="2478243" cy="10772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b="1" dirty="0"/>
              <a:t>Commercial strategy</a:t>
            </a:r>
          </a:p>
          <a:p>
            <a:pPr algn="r"/>
            <a:r>
              <a:rPr lang="en-GB" sz="1400" dirty="0"/>
              <a:t>How big is my market?</a:t>
            </a:r>
          </a:p>
          <a:p>
            <a:pPr algn="r"/>
            <a:r>
              <a:rPr lang="en-GB" sz="1400" dirty="0"/>
              <a:t>How many clients and potential</a:t>
            </a:r>
            <a:br>
              <a:rPr lang="en-GB" sz="1400" dirty="0"/>
            </a:br>
            <a:r>
              <a:rPr lang="en-GB" sz="1400" dirty="0"/>
              <a:t>clients does my brand have?</a:t>
            </a:r>
          </a:p>
          <a:p>
            <a:pPr algn="r"/>
            <a:r>
              <a:rPr lang="en-GB" sz="1400" dirty="0"/>
              <a:t>How do they behave?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F37A64-DD59-FF4C-BECA-50B9705D442B}"/>
              </a:ext>
            </a:extLst>
          </p:cNvPr>
          <p:cNvSpPr txBox="1"/>
          <p:nvPr/>
        </p:nvSpPr>
        <p:spPr>
          <a:xfrm>
            <a:off x="8147674" y="3742948"/>
            <a:ext cx="306237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/>
              <a:t>Creative strategy</a:t>
            </a:r>
          </a:p>
          <a:p>
            <a:r>
              <a:rPr lang="en-GB" sz="1400" dirty="0"/>
              <a:t>Who are my clients and prospects? </a:t>
            </a:r>
          </a:p>
          <a:p>
            <a:r>
              <a:rPr lang="en-GB" sz="1400" dirty="0"/>
              <a:t>What drives and moves them?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551FA2-B7BF-431E-AB9F-1F6B340B365D}"/>
              </a:ext>
            </a:extLst>
          </p:cNvPr>
          <p:cNvGrpSpPr/>
          <p:nvPr/>
        </p:nvGrpSpPr>
        <p:grpSpPr>
          <a:xfrm rot="2760000">
            <a:off x="4482920" y="2057242"/>
            <a:ext cx="3226160" cy="3231196"/>
            <a:chOff x="4463783" y="1773216"/>
            <a:chExt cx="3226160" cy="323119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9B53E5C-3944-4D65-AB53-CAE733F4BBD8}"/>
                </a:ext>
              </a:extLst>
            </p:cNvPr>
            <p:cNvSpPr/>
            <p:nvPr/>
          </p:nvSpPr>
          <p:spPr>
            <a:xfrm>
              <a:off x="4475115" y="1773216"/>
              <a:ext cx="3191476" cy="31914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27207" y="16877"/>
                  </a:moveTo>
                  <a:arcTo wR="1595738" hR="1595738" stAng="16700427" swAng="6362798"/>
                </a:path>
              </a:pathLst>
            </a:custGeom>
            <a:noFill/>
            <a:ln w="76200">
              <a:solidFill>
                <a:srgbClr val="006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B7243DE-E7E1-42AA-A6E9-1081525F0D80}"/>
                </a:ext>
              </a:extLst>
            </p:cNvPr>
            <p:cNvSpPr/>
            <p:nvPr/>
          </p:nvSpPr>
          <p:spPr>
            <a:xfrm>
              <a:off x="4463783" y="1812936"/>
              <a:ext cx="3191476" cy="31914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89051" y="2530467"/>
                  </a:moveTo>
                  <a:arcTo wR="1595738" hR="1595738" stAng="2151429" swAng="6497127"/>
                </a:path>
              </a:pathLst>
            </a:custGeom>
            <a:noFill/>
            <a:ln w="76200">
              <a:solidFill>
                <a:srgbClr val="66A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C4B050C-DF81-436C-A3FB-8AE487D4AEF4}"/>
                </a:ext>
              </a:extLst>
            </p:cNvPr>
            <p:cNvSpPr/>
            <p:nvPr/>
          </p:nvSpPr>
          <p:spPr>
            <a:xfrm>
              <a:off x="4498467" y="1807473"/>
              <a:ext cx="3191476" cy="31914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7379" y="2220479"/>
                  </a:moveTo>
                  <a:arcTo wR="1595738" hR="1595738" stAng="9417104" swAng="6222020"/>
                </a:path>
              </a:pathLst>
            </a:custGeom>
            <a:noFill/>
            <a:ln w="76200">
              <a:solidFill>
                <a:srgbClr val="0048BF"/>
              </a:solidFill>
              <a:headEnd type="none" w="med" len="med"/>
              <a:tailEnd type="arrow" w="med" len="med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EFA5924D-232D-418F-BE23-FA0FAD1AA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200" y="3149914"/>
            <a:ext cx="1756000" cy="104585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59B9E-25A5-493B-9172-809044DAC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2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C696A-24A5-5941-A86E-1E399DD5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BMM 2020-2022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9764A-17BF-7F4B-9458-EADFB007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D3C0E-C83E-7F46-A1DD-51456DB18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content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925F40-E98E-B34E-84F7-92A80E817C48}"/>
              </a:ext>
            </a:extLst>
          </p:cNvPr>
          <p:cNvSpPr txBox="1"/>
          <p:nvPr/>
        </p:nvSpPr>
        <p:spPr>
          <a:xfrm>
            <a:off x="5597951" y="473712"/>
            <a:ext cx="1061188" cy="36933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r"/>
            <a:r>
              <a:rPr lang="en-US" sz="2400" b="1" dirty="0">
                <a:solidFill>
                  <a:srgbClr val="0048BF"/>
                </a:solidFill>
              </a:rPr>
              <a:t>Brands</a:t>
            </a:r>
            <a:endParaRPr lang="en-US" sz="2400" dirty="0">
              <a:solidFill>
                <a:srgbClr val="0048B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87D90-38E2-864E-960A-D7D4A8BB9982}"/>
              </a:ext>
            </a:extLst>
          </p:cNvPr>
          <p:cNvSpPr txBox="1"/>
          <p:nvPr/>
        </p:nvSpPr>
        <p:spPr>
          <a:xfrm>
            <a:off x="8147674" y="3376774"/>
            <a:ext cx="1008289" cy="36933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en-US" sz="2400" b="1" dirty="0">
                <a:solidFill>
                  <a:srgbClr val="0048BF"/>
                </a:solidFill>
              </a:rPr>
              <a:t>People</a:t>
            </a:r>
            <a:endParaRPr lang="en-US" sz="2400" dirty="0">
              <a:solidFill>
                <a:srgbClr val="0048B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48509F-C931-4148-AB5A-077E5FCDFAE9}"/>
              </a:ext>
            </a:extLst>
          </p:cNvPr>
          <p:cNvSpPr txBox="1"/>
          <p:nvPr/>
        </p:nvSpPr>
        <p:spPr>
          <a:xfrm>
            <a:off x="1079485" y="3439332"/>
            <a:ext cx="872034" cy="36933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r"/>
            <a:r>
              <a:rPr lang="en-US" sz="2400" b="1" dirty="0">
                <a:solidFill>
                  <a:srgbClr val="66A0FF"/>
                </a:solidFill>
              </a:rPr>
              <a:t>Media</a:t>
            </a:r>
            <a:endParaRPr lang="en-US" sz="2400" dirty="0">
              <a:solidFill>
                <a:srgbClr val="66A0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29ED7-454E-6748-ADC9-64D766684BCB}"/>
              </a:ext>
            </a:extLst>
          </p:cNvPr>
          <p:cNvSpPr txBox="1"/>
          <p:nvPr/>
        </p:nvSpPr>
        <p:spPr>
          <a:xfrm>
            <a:off x="2579299" y="849428"/>
            <a:ext cx="4108497" cy="10772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b="1" dirty="0"/>
              <a:t>45 sectors / 103 products</a:t>
            </a:r>
          </a:p>
          <a:p>
            <a:pPr algn="r"/>
            <a:r>
              <a:rPr lang="en-GB" sz="1400" dirty="0"/>
              <a:t>usage &amp; purchase, frequency, shopping</a:t>
            </a:r>
            <a:br>
              <a:rPr lang="en-GB" sz="1400" dirty="0"/>
            </a:br>
            <a:r>
              <a:rPr lang="en-GB" sz="1400" dirty="0"/>
              <a:t>location, motivations, Word of Mouth</a:t>
            </a:r>
          </a:p>
          <a:p>
            <a:pPr algn="r"/>
            <a:r>
              <a:rPr lang="en-GB" sz="1400" b="1" dirty="0"/>
              <a:t>1208 brands</a:t>
            </a:r>
          </a:p>
          <a:p>
            <a:pPr algn="r"/>
            <a:r>
              <a:rPr lang="en-GB" sz="1400" dirty="0"/>
              <a:t>awareness, usage, attitude, recommendation (NPS)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F37A64-DD59-FF4C-BECA-50B9705D442B}"/>
              </a:ext>
            </a:extLst>
          </p:cNvPr>
          <p:cNvSpPr txBox="1"/>
          <p:nvPr/>
        </p:nvSpPr>
        <p:spPr>
          <a:xfrm>
            <a:off x="8147674" y="3742948"/>
            <a:ext cx="306237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—"/>
            </a:pPr>
            <a:r>
              <a:rPr lang="en-GB" sz="1400" dirty="0"/>
              <a:t>socio-demographics</a:t>
            </a:r>
          </a:p>
          <a:p>
            <a:pPr marL="285750" indent="-285750">
              <a:buFont typeface="Arial" panose="020B0604020202020204" pitchFamily="34" charset="0"/>
              <a:buChar char="—"/>
            </a:pPr>
            <a:r>
              <a:rPr lang="en-GB" sz="1400" dirty="0" err="1"/>
              <a:t>semiometry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—"/>
            </a:pPr>
            <a:r>
              <a:rPr lang="en-GB" sz="1400" dirty="0"/>
              <a:t>attitudes (TGI)</a:t>
            </a:r>
          </a:p>
          <a:p>
            <a:pPr marL="285750" indent="-285750">
              <a:buFont typeface="Arial" panose="020B0604020202020204" pitchFamily="34" charset="0"/>
              <a:buChar char="—"/>
            </a:pPr>
            <a:r>
              <a:rPr lang="en-GB" sz="1400" dirty="0"/>
              <a:t>shopper typology</a:t>
            </a:r>
          </a:p>
          <a:p>
            <a:pPr marL="285750" indent="-285750">
              <a:buFont typeface="Arial" panose="020B0604020202020204" pitchFamily="34" charset="0"/>
              <a:buChar char="—"/>
            </a:pPr>
            <a:r>
              <a:rPr lang="en-GB" sz="1400" dirty="0"/>
              <a:t>innovation segmentation</a:t>
            </a:r>
          </a:p>
          <a:p>
            <a:pPr marL="285750" indent="-285750">
              <a:buFont typeface="Arial" panose="020B0604020202020204" pitchFamily="34" charset="0"/>
              <a:buChar char="—"/>
            </a:pPr>
            <a:r>
              <a:rPr lang="en-GB" sz="1400" dirty="0"/>
              <a:t>the digital consumer</a:t>
            </a:r>
          </a:p>
          <a:p>
            <a:pPr marL="285750" indent="-285750">
              <a:buFont typeface="Arial" panose="020B0604020202020204" pitchFamily="34" charset="0"/>
              <a:buChar char="—"/>
            </a:pPr>
            <a:r>
              <a:rPr lang="en-GB" sz="1400" dirty="0"/>
              <a:t>leisure activities</a:t>
            </a:r>
          </a:p>
          <a:p>
            <a:pPr marL="285750" indent="-285750">
              <a:buFont typeface="Arial" panose="020B0604020202020204" pitchFamily="34" charset="0"/>
              <a:buChar char="—"/>
            </a:pPr>
            <a:r>
              <a:rPr lang="en-GB" sz="1400" dirty="0"/>
              <a:t>sustainability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551FA2-B7BF-431E-AB9F-1F6B340B365D}"/>
              </a:ext>
            </a:extLst>
          </p:cNvPr>
          <p:cNvGrpSpPr/>
          <p:nvPr/>
        </p:nvGrpSpPr>
        <p:grpSpPr>
          <a:xfrm rot="2760000">
            <a:off x="4482920" y="2057242"/>
            <a:ext cx="3226160" cy="3231196"/>
            <a:chOff x="4463783" y="1773216"/>
            <a:chExt cx="3226160" cy="323119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9B53E5C-3944-4D65-AB53-CAE733F4BBD8}"/>
                </a:ext>
              </a:extLst>
            </p:cNvPr>
            <p:cNvSpPr/>
            <p:nvPr/>
          </p:nvSpPr>
          <p:spPr>
            <a:xfrm>
              <a:off x="4475115" y="1773216"/>
              <a:ext cx="3191476" cy="31914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27207" y="16877"/>
                  </a:moveTo>
                  <a:arcTo wR="1595738" hR="1595738" stAng="16700427" swAng="6362798"/>
                </a:path>
              </a:pathLst>
            </a:custGeom>
            <a:noFill/>
            <a:ln w="76200">
              <a:solidFill>
                <a:srgbClr val="006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B7243DE-E7E1-42AA-A6E9-1081525F0D80}"/>
                </a:ext>
              </a:extLst>
            </p:cNvPr>
            <p:cNvSpPr/>
            <p:nvPr/>
          </p:nvSpPr>
          <p:spPr>
            <a:xfrm>
              <a:off x="4463783" y="1812936"/>
              <a:ext cx="3191476" cy="31914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89051" y="2530467"/>
                  </a:moveTo>
                  <a:arcTo wR="1595738" hR="1595738" stAng="2151429" swAng="6497127"/>
                </a:path>
              </a:pathLst>
            </a:custGeom>
            <a:noFill/>
            <a:ln w="76200">
              <a:solidFill>
                <a:srgbClr val="66A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C4B050C-DF81-436C-A3FB-8AE487D4AEF4}"/>
                </a:ext>
              </a:extLst>
            </p:cNvPr>
            <p:cNvSpPr/>
            <p:nvPr/>
          </p:nvSpPr>
          <p:spPr>
            <a:xfrm>
              <a:off x="4498467" y="1807473"/>
              <a:ext cx="3191476" cy="31914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7379" y="2220479"/>
                  </a:moveTo>
                  <a:arcTo wR="1595738" hR="1595738" stAng="9417104" swAng="6222020"/>
                </a:path>
              </a:pathLst>
            </a:custGeom>
            <a:noFill/>
            <a:ln w="76200">
              <a:solidFill>
                <a:srgbClr val="0048BF"/>
              </a:solidFill>
              <a:headEnd type="none" w="med" len="med"/>
              <a:tailEnd type="arrow" w="med" len="med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EFA5924D-232D-418F-BE23-FA0FAD1AA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200" y="3149914"/>
            <a:ext cx="1756000" cy="10458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9C6F79-2437-4CB8-8C26-105D5DAD93F7}"/>
              </a:ext>
            </a:extLst>
          </p:cNvPr>
          <p:cNvSpPr txBox="1"/>
          <p:nvPr/>
        </p:nvSpPr>
        <p:spPr>
          <a:xfrm>
            <a:off x="25965" y="3919654"/>
            <a:ext cx="401836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BE" sz="1400" dirty="0"/>
              <a:t>16 dailies and 13 supplements - 93 magazines – </a:t>
            </a:r>
          </a:p>
          <a:p>
            <a:pPr algn="r"/>
            <a:r>
              <a:rPr lang="en-BE" sz="1400" dirty="0"/>
              <a:t>4 regional free papers – 59 TV stations – </a:t>
            </a:r>
          </a:p>
          <a:p>
            <a:pPr algn="r"/>
            <a:r>
              <a:rPr lang="en-BE" sz="1400" dirty="0"/>
              <a:t>12 providers of view on demand/streaming -          37 radio stations – 17 providers of audio streaming -  24 OOH formats – 62 websites -  </a:t>
            </a:r>
          </a:p>
          <a:p>
            <a:pPr algn="r"/>
            <a:r>
              <a:rPr lang="en-BE" sz="1400" dirty="0"/>
              <a:t>10 instant messaging platforms – </a:t>
            </a:r>
          </a:p>
          <a:p>
            <a:pPr algn="r"/>
            <a:r>
              <a:rPr lang="en-BE" sz="1400" dirty="0"/>
              <a:t>8 social media accounts – Usage of </a:t>
            </a:r>
            <a:r>
              <a:rPr lang="en-BE" sz="1400"/>
              <a:t>15 different </a:t>
            </a:r>
            <a:r>
              <a:rPr lang="en-BE" sz="1400" dirty="0"/>
              <a:t>shopping apps </a:t>
            </a:r>
            <a:r>
              <a:rPr lang="en-BE" sz="1400"/>
              <a:t>–  </a:t>
            </a:r>
            <a:r>
              <a:rPr lang="nl-BE" sz="1400" dirty="0" err="1"/>
              <a:t>Possession</a:t>
            </a:r>
            <a:r>
              <a:rPr lang="en-BE" sz="1400"/>
              <a:t> of 16 different apps on smartphones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2AC58-9C82-447C-94FA-B8D1240B30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99EB2B3-4A92-43F6-908F-E33A0F4E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BMM X (2020-2022): The method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E4F16-0DF1-4103-921E-66CF507A0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28C6BE4-3527-4756-A021-5F45BCB0FF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000" y="2298305"/>
            <a:ext cx="2728800" cy="604800"/>
          </a:xfrm>
        </p:spPr>
        <p:txBody>
          <a:bodyPr/>
          <a:lstStyle/>
          <a:p>
            <a:r>
              <a:rPr lang="en-GB" dirty="0"/>
              <a:t>SAMPLE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098E746-B6D8-4760-A69C-CC901F11CE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2968542"/>
            <a:ext cx="2728800" cy="2751858"/>
          </a:xfrm>
        </p:spPr>
        <p:txBody>
          <a:bodyPr/>
          <a:lstStyle/>
          <a:p>
            <a:pPr lvl="1"/>
            <a:r>
              <a:rPr lang="en-GB" dirty="0"/>
              <a:t>n = 5036</a:t>
            </a:r>
          </a:p>
          <a:p>
            <a:pPr lvl="1"/>
            <a:r>
              <a:rPr lang="en-GB" dirty="0"/>
              <a:t>Representative of the Belgian population aged 18-75 years 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4D27BC2-30D2-4E75-8537-3317111394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2691" y="2298305"/>
            <a:ext cx="2728800" cy="604838"/>
          </a:xfrm>
        </p:spPr>
        <p:txBody>
          <a:bodyPr/>
          <a:lstStyle/>
          <a:p>
            <a:r>
              <a:rPr lang="en-GB" dirty="0"/>
              <a:t>METHOD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620637C-FC8D-4DB1-B8C0-00A8A1EBAD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72691" y="2969030"/>
            <a:ext cx="2728800" cy="2751858"/>
          </a:xfrm>
        </p:spPr>
        <p:txBody>
          <a:bodyPr/>
          <a:lstStyle/>
          <a:p>
            <a:pPr lvl="1"/>
            <a:r>
              <a:rPr lang="en-GB" dirty="0"/>
              <a:t>Online Self Completion (TNS OAP panel + preferred suppliers)</a:t>
            </a:r>
          </a:p>
          <a:p>
            <a:pPr lvl="1"/>
            <a:r>
              <a:rPr lang="en-GB" dirty="0"/>
              <a:t>3 Questionnaires of 1h, single source</a:t>
            </a:r>
          </a:p>
          <a:p>
            <a:pPr lvl="1"/>
            <a:r>
              <a:rPr lang="en-GB" dirty="0"/>
              <a:t>3 shortened versions of each questionnaire (50’), linked together in one database through a validated ascription </a:t>
            </a:r>
          </a:p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6FACC37-9E47-4B13-867B-B0FEF09710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5382" y="2298305"/>
            <a:ext cx="2728800" cy="604800"/>
          </a:xfrm>
        </p:spPr>
        <p:txBody>
          <a:bodyPr/>
          <a:lstStyle/>
          <a:p>
            <a:r>
              <a:rPr lang="en-US" dirty="0"/>
              <a:t>PERIOD OF FIELDWORK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330F8C-616D-4BA0-ABD5-7D31F5DF437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85382" y="2968542"/>
            <a:ext cx="2728800" cy="2751858"/>
          </a:xfrm>
        </p:spPr>
        <p:txBody>
          <a:bodyPr/>
          <a:lstStyle/>
          <a:p>
            <a:pPr lvl="1"/>
            <a:r>
              <a:rPr lang="en-GB" dirty="0"/>
              <a:t>From the 12</a:t>
            </a:r>
            <a:r>
              <a:rPr lang="en-GB" baseline="30000" dirty="0"/>
              <a:t>th</a:t>
            </a:r>
            <a:r>
              <a:rPr lang="en-GB" dirty="0"/>
              <a:t> of February</a:t>
            </a:r>
            <a:br>
              <a:rPr lang="en-GB" dirty="0"/>
            </a:br>
            <a:r>
              <a:rPr lang="en-GB" dirty="0"/>
              <a:t>till the 16</a:t>
            </a:r>
            <a:r>
              <a:rPr lang="en-GB" baseline="30000" dirty="0"/>
              <a:t>th</a:t>
            </a:r>
            <a:r>
              <a:rPr lang="en-GB" dirty="0"/>
              <a:t> of March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8B9D7F3-1C17-40E5-BD8D-0DA6571B91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98074" y="2298305"/>
            <a:ext cx="2728800" cy="604800"/>
          </a:xfrm>
        </p:spPr>
        <p:txBody>
          <a:bodyPr/>
          <a:lstStyle/>
          <a:p>
            <a:r>
              <a:rPr lang="en-GB" dirty="0"/>
              <a:t>DATA PROCESSING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8E67BF7A-11DF-49DD-B43C-DF40E7A7F26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098074" y="2968831"/>
            <a:ext cx="2728800" cy="2750932"/>
          </a:xfrm>
        </p:spPr>
        <p:txBody>
          <a:bodyPr/>
          <a:lstStyle/>
          <a:p>
            <a:pPr lvl="1"/>
            <a:r>
              <a:rPr lang="en-GB" dirty="0"/>
              <a:t>Reweighing towards the CIM Golden Standard</a:t>
            </a:r>
            <a:br>
              <a:rPr lang="en-GB" dirty="0"/>
            </a:br>
            <a:r>
              <a:rPr lang="en-GB" sz="1200" dirty="0"/>
              <a:t>(Sex, Age, Education, Profession, Social Group, Region, Language, Household Size)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5EB656D-EBFB-43AD-8BCF-B5E40FDE39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10th wave of the study (° 2001), launched May 4, 2020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9D470D6-7DB0-4A92-980D-5BF576694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9" y="1454890"/>
            <a:ext cx="847725" cy="69532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A47C39C5-52BF-4502-8CCD-69097078D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88799" y="1395515"/>
            <a:ext cx="857250" cy="885825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86FBBE7-41B0-4CFF-B714-641CCE9BD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3436" y="1347043"/>
            <a:ext cx="885825" cy="88582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D79CB9B7-1E7F-4E4B-9C9B-A69695C54C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98074" y="1264390"/>
            <a:ext cx="885825" cy="8858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4AF9F5-7ED9-4D36-9461-12205043A1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41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6B871-1961-4272-BE91-02B39D6D0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Brand Media Monitor unique?</a:t>
            </a:r>
            <a:br>
              <a:rPr lang="en-US" dirty="0"/>
            </a:br>
            <a:endParaRPr lang="en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74389-4030-4CC7-A578-92B885D3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58B44-799D-4236-98EE-F357616B58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363" y="1128409"/>
            <a:ext cx="11466000" cy="4581191"/>
          </a:xfrm>
        </p:spPr>
        <p:txBody>
          <a:bodyPr/>
          <a:lstStyle/>
          <a:p>
            <a:pPr marL="0" lvl="1" indent="0">
              <a:buNone/>
              <a:tabLst>
                <a:tab pos="3141663" algn="l"/>
              </a:tabLst>
            </a:pPr>
            <a:r>
              <a:rPr lang="en-CA" sz="1800" dirty="0"/>
              <a:t>The BMM starts where the CIM surveys end: </a:t>
            </a:r>
          </a:p>
          <a:p>
            <a:pPr lvl="4"/>
            <a:r>
              <a:rPr lang="en-BE" dirty="0"/>
              <a:t>R</a:t>
            </a:r>
            <a:r>
              <a:rPr lang="en-CA" dirty="0" err="1"/>
              <a:t>icher</a:t>
            </a:r>
            <a:r>
              <a:rPr lang="en-CA" dirty="0"/>
              <a:t> descriptions </a:t>
            </a:r>
            <a:r>
              <a:rPr lang="en-CA" b="1" dirty="0"/>
              <a:t>of people </a:t>
            </a:r>
            <a:r>
              <a:rPr lang="en-CA" i="1" dirty="0"/>
              <a:t>(&gt;&lt; CIM: merely socio-demographics)</a:t>
            </a:r>
          </a:p>
          <a:p>
            <a:pPr lvl="4"/>
            <a:r>
              <a:rPr lang="en-BE" dirty="0"/>
              <a:t>R</a:t>
            </a:r>
            <a:r>
              <a:rPr lang="en-CA" dirty="0" err="1"/>
              <a:t>elevant</a:t>
            </a:r>
            <a:r>
              <a:rPr lang="en-CA" dirty="0"/>
              <a:t> segmentations of 1</a:t>
            </a:r>
            <a:r>
              <a:rPr lang="en-BE" dirty="0"/>
              <a:t>2</a:t>
            </a:r>
            <a:r>
              <a:rPr lang="en-CA" dirty="0"/>
              <a:t>00+ </a:t>
            </a:r>
            <a:r>
              <a:rPr lang="en-CA" b="1" dirty="0"/>
              <a:t>brands </a:t>
            </a:r>
            <a:r>
              <a:rPr lang="en-CA" i="1" dirty="0"/>
              <a:t>(&gt;&lt; no brands in CIM TGM)</a:t>
            </a:r>
          </a:p>
          <a:p>
            <a:pPr lvl="4"/>
            <a:r>
              <a:rPr lang="en-CA" dirty="0"/>
              <a:t>A </a:t>
            </a:r>
            <a:r>
              <a:rPr lang="en-CA" u="sng" dirty="0"/>
              <a:t>360°</a:t>
            </a:r>
            <a:r>
              <a:rPr lang="en-CA" dirty="0"/>
              <a:t> and </a:t>
            </a:r>
            <a:r>
              <a:rPr lang="en-CA" u="sng" dirty="0"/>
              <a:t>3D</a:t>
            </a:r>
            <a:r>
              <a:rPr lang="en-CA" dirty="0"/>
              <a:t> approach of</a:t>
            </a:r>
            <a:r>
              <a:rPr lang="en-CA" b="1" dirty="0"/>
              <a:t> media </a:t>
            </a:r>
            <a:r>
              <a:rPr lang="en-CA" dirty="0"/>
              <a:t>and touchpoints </a:t>
            </a:r>
            <a:r>
              <a:rPr lang="en-CA" i="1" dirty="0"/>
              <a:t>(&gt;&lt; still no ‘roof’ above tactical surveys CIM)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CA" sz="1800" b="1" dirty="0"/>
              <a:t>A </a:t>
            </a:r>
            <a:r>
              <a:rPr lang="en-CA" sz="1800" b="1" dirty="0" err="1"/>
              <a:t>unisource</a:t>
            </a:r>
            <a:r>
              <a:rPr lang="en-CA" sz="1800" b="1" dirty="0"/>
              <a:t> combination </a:t>
            </a:r>
            <a:r>
              <a:rPr lang="en-CA" sz="1800" dirty="0"/>
              <a:t>of people, brands and media</a:t>
            </a:r>
            <a:endParaRPr lang="en-CA" sz="1800" i="1" dirty="0"/>
          </a:p>
          <a:p>
            <a:pPr marL="0" lvl="1" indent="0">
              <a:spcBef>
                <a:spcPts val="1800"/>
              </a:spcBef>
              <a:buNone/>
            </a:pPr>
            <a:r>
              <a:rPr lang="en-CA" sz="1800" dirty="0"/>
              <a:t>A </a:t>
            </a:r>
            <a:r>
              <a:rPr lang="en-CA" sz="1800" b="1" dirty="0"/>
              <a:t>solid data collection method</a:t>
            </a:r>
            <a:r>
              <a:rPr lang="en-CA" sz="1800" dirty="0"/>
              <a:t>:</a:t>
            </a:r>
            <a:br>
              <a:rPr lang="en-CA" sz="1800" dirty="0"/>
            </a:br>
            <a:r>
              <a:rPr lang="en-CA" sz="1800" dirty="0"/>
              <a:t>single source (three waves), self-administered online questionnaire, large representative sample (n=5.000 +)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CA" sz="1800" dirty="0"/>
              <a:t>A </a:t>
            </a:r>
            <a:r>
              <a:rPr lang="en-CA" sz="1800" b="1" dirty="0"/>
              <a:t>long term project</a:t>
            </a:r>
            <a:r>
              <a:rPr lang="en-CA" sz="1800" dirty="0"/>
              <a:t>: bi-annual, stability and innovation</a:t>
            </a:r>
          </a:p>
          <a:p>
            <a:pPr lvl="3"/>
            <a:r>
              <a:rPr lang="en-CA" dirty="0"/>
              <a:t>Integration of internationally validated </a:t>
            </a:r>
            <a:r>
              <a:rPr lang="en-CA" b="1" dirty="0"/>
              <a:t>research tools</a:t>
            </a:r>
            <a:r>
              <a:rPr lang="en-CA" dirty="0"/>
              <a:t>: </a:t>
            </a:r>
            <a:r>
              <a:rPr lang="en-CA" dirty="0" err="1"/>
              <a:t>Semiometrie</a:t>
            </a:r>
            <a:r>
              <a:rPr lang="en-CA" dirty="0"/>
              <a:t>, Connected Life, TGI attitudes, </a:t>
            </a:r>
            <a:r>
              <a:rPr lang="en-BE" dirty="0"/>
              <a:t>s</a:t>
            </a:r>
            <a:r>
              <a:rPr lang="en-US" dirty="0"/>
              <a:t>u</a:t>
            </a:r>
            <a:r>
              <a:rPr lang="en-BE" dirty="0"/>
              <a:t>s</a:t>
            </a:r>
            <a:r>
              <a:rPr lang="en-US" dirty="0"/>
              <a:t>t</a:t>
            </a:r>
            <a:r>
              <a:rPr lang="en-BE" dirty="0"/>
              <a:t>a</a:t>
            </a:r>
            <a:r>
              <a:rPr lang="en-US" dirty="0" err="1"/>
              <a:t>ina</a:t>
            </a:r>
            <a:r>
              <a:rPr lang="en-BE" dirty="0"/>
              <a:t>bility</a:t>
            </a:r>
            <a:r>
              <a:rPr lang="en-CA" dirty="0"/>
              <a:t>… that offer exclusivity and insight</a:t>
            </a:r>
          </a:p>
          <a:p>
            <a:pPr lvl="3"/>
            <a:r>
              <a:rPr lang="en-CA" dirty="0"/>
              <a:t>A differentiated offer for </a:t>
            </a:r>
            <a:r>
              <a:rPr lang="en-CA" b="1" dirty="0"/>
              <a:t>all industry parties</a:t>
            </a:r>
            <a:r>
              <a:rPr lang="en-CA" dirty="0"/>
              <a:t>: media owners, sales houses, media agencies, advertisers, agencies, researchers, </a:t>
            </a:r>
            <a:r>
              <a:rPr lang="en-CA"/>
              <a:t>… </a:t>
            </a:r>
            <a:r>
              <a:rPr lang="en-BE"/>
              <a:t>.  Usage of </a:t>
            </a:r>
            <a:r>
              <a:rPr lang="en-BE" b="1"/>
              <a:t>Gali</a:t>
            </a:r>
            <a:r>
              <a:rPr lang="nl-BE" b="1"/>
              <a:t>l</a:t>
            </a:r>
            <a:r>
              <a:rPr lang="en-BE" b="1"/>
              <a:t>e</a:t>
            </a:r>
            <a:r>
              <a:rPr lang="nl-BE" b="1"/>
              <a:t>o</a:t>
            </a:r>
            <a:r>
              <a:rPr lang="en-BE"/>
              <a:t> </a:t>
            </a:r>
            <a:r>
              <a:rPr lang="nl-BE"/>
              <a:t>f</a:t>
            </a:r>
            <a:r>
              <a:rPr lang="en-BE"/>
              <a:t>o</a:t>
            </a:r>
            <a:r>
              <a:rPr lang="nl-BE"/>
              <a:t>r</a:t>
            </a:r>
            <a:r>
              <a:rPr lang="en-BE"/>
              <a:t> </a:t>
            </a:r>
            <a:r>
              <a:rPr lang="nl-BE"/>
              <a:t>t</a:t>
            </a:r>
            <a:r>
              <a:rPr lang="en-BE"/>
              <a:t>a</a:t>
            </a:r>
            <a:r>
              <a:rPr lang="nl-BE"/>
              <a:t>i</a:t>
            </a:r>
            <a:r>
              <a:rPr lang="en-BE"/>
              <a:t>l</a:t>
            </a:r>
            <a:r>
              <a:rPr lang="nl-BE"/>
              <a:t>o</a:t>
            </a:r>
            <a:r>
              <a:rPr lang="en-BE"/>
              <a:t>r </a:t>
            </a:r>
            <a:r>
              <a:rPr lang="nl-BE"/>
              <a:t>m</a:t>
            </a:r>
            <a:r>
              <a:rPr lang="en-BE"/>
              <a:t>a</a:t>
            </a:r>
            <a:r>
              <a:rPr lang="nl-BE"/>
              <a:t>d</a:t>
            </a:r>
            <a:r>
              <a:rPr lang="en-BE"/>
              <a:t>e </a:t>
            </a:r>
            <a:r>
              <a:rPr lang="nl-BE"/>
              <a:t>a</a:t>
            </a:r>
            <a:r>
              <a:rPr lang="en-BE"/>
              <a:t>n</a:t>
            </a:r>
            <a:r>
              <a:rPr lang="nl-BE"/>
              <a:t>a</a:t>
            </a:r>
            <a:r>
              <a:rPr lang="en-BE"/>
              <a:t>l</a:t>
            </a:r>
            <a:r>
              <a:rPr lang="nl-BE"/>
              <a:t>y</a:t>
            </a:r>
            <a:r>
              <a:rPr lang="en-BE"/>
              <a:t>s</a:t>
            </a:r>
            <a:r>
              <a:rPr lang="nl-BE"/>
              <a:t>i</a:t>
            </a:r>
            <a:r>
              <a:rPr lang="en-BE"/>
              <a:t>s.</a:t>
            </a:r>
            <a:endParaRPr lang="en-CA" dirty="0"/>
          </a:p>
          <a:p>
            <a:pPr lvl="3"/>
            <a:r>
              <a:rPr lang="en-CA" dirty="0"/>
              <a:t>Member survey of the international </a:t>
            </a:r>
            <a:r>
              <a:rPr lang="en-CA" b="1" dirty="0"/>
              <a:t>TGI network (</a:t>
            </a:r>
            <a:r>
              <a:rPr lang="en-CA" b="1"/>
              <a:t>Kantar)</a:t>
            </a:r>
            <a:endParaRPr lang="en-BE" b="1"/>
          </a:p>
          <a:p>
            <a:pPr marL="0" lvl="1" indent="0">
              <a:buNone/>
            </a:pPr>
            <a:endParaRPr lang="en-CA" b="1" dirty="0"/>
          </a:p>
          <a:p>
            <a:pPr>
              <a:spcBef>
                <a:spcPts val="600"/>
              </a:spcBef>
            </a:pPr>
            <a:endParaRPr lang="en-BE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2C2D7-8DD8-4611-853B-A7CB02421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5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5864" y="4812632"/>
            <a:ext cx="1731126" cy="17646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dirty="0" err="1"/>
          </a:p>
        </p:txBody>
      </p:sp>
      <p:sp>
        <p:nvSpPr>
          <p:cNvPr id="7" name="TextBox 6"/>
          <p:cNvSpPr txBox="1"/>
          <p:nvPr/>
        </p:nvSpPr>
        <p:spPr>
          <a:xfrm>
            <a:off x="362956" y="2746087"/>
            <a:ext cx="70961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5600" dirty="0"/>
              <a:t>Contacts</a:t>
            </a:r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362957" y="5581751"/>
            <a:ext cx="8608292" cy="1561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762000" eaLnBrk="0" hangingPunct="0">
              <a:lnSpc>
                <a:spcPct val="110000"/>
              </a:lnSpc>
              <a:buClr>
                <a:srgbClr val="F7911E"/>
              </a:buClr>
              <a:defRPr/>
            </a:pPr>
            <a:r>
              <a:rPr lang="fr-FR" sz="1000" dirty="0">
                <a:latin typeface="+mj-lt"/>
                <a:cs typeface="Verdana" pitchFamily="34" charset="0"/>
              </a:rPr>
              <a:t>Kantar | </a:t>
            </a:r>
            <a:r>
              <a:rPr lang="fr-FR" sz="1000" dirty="0" err="1">
                <a:latin typeface="+mj-lt"/>
                <a:cs typeface="Verdana" pitchFamily="34" charset="0"/>
              </a:rPr>
              <a:t>Broekstraat</a:t>
            </a:r>
            <a:r>
              <a:rPr lang="fr-FR" sz="1000" dirty="0">
                <a:latin typeface="+mj-lt"/>
                <a:cs typeface="Verdana" pitchFamily="34" charset="0"/>
              </a:rPr>
              <a:t> 49, Rue du Marais, 1000 Brussels, </a:t>
            </a:r>
            <a:r>
              <a:rPr lang="fr-FR" sz="1000" dirty="0" err="1">
                <a:latin typeface="+mj-lt"/>
                <a:cs typeface="Verdana" pitchFamily="34" charset="0"/>
              </a:rPr>
              <a:t>Belgium</a:t>
            </a:r>
            <a:r>
              <a:rPr lang="fr-FR" sz="1000" dirty="0">
                <a:latin typeface="+mj-lt"/>
                <a:cs typeface="Verdana" pitchFamily="34" charset="0"/>
              </a:rPr>
              <a:t> | +32 (0) 2 215 1930 | www.kantar.be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957" y="4657725"/>
            <a:ext cx="2762250" cy="407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GB" sz="1200" b="1" dirty="0"/>
              <a:t>Jan Drijvers</a:t>
            </a:r>
          </a:p>
          <a:p>
            <a:pPr>
              <a:spcBef>
                <a:spcPts val="300"/>
              </a:spcBef>
            </a:pPr>
            <a:r>
              <a:rPr lang="en-GB" sz="1200" dirty="0">
                <a:hlinkClick r:id="rId4"/>
              </a:rPr>
              <a:t>jan.drijvers@kantar.com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770877" y="4657725"/>
            <a:ext cx="2762250" cy="407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GB" sz="1200" b="1" dirty="0"/>
              <a:t>Bernard Scheray</a:t>
            </a:r>
          </a:p>
          <a:p>
            <a:pPr>
              <a:spcBef>
                <a:spcPts val="300"/>
              </a:spcBef>
            </a:pPr>
            <a:r>
              <a:rPr lang="en-GB" sz="1200" dirty="0">
                <a:hlinkClick r:id="rId4"/>
              </a:rPr>
              <a:t>bernard.scheray@kantar.com</a:t>
            </a:r>
            <a:endParaRPr lang="en-GB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064BA2-6A2A-490D-8965-E45634500048}"/>
              </a:ext>
            </a:extLst>
          </p:cNvPr>
          <p:cNvSpPr txBox="1"/>
          <p:nvPr/>
        </p:nvSpPr>
        <p:spPr>
          <a:xfrm>
            <a:off x="5178797" y="4657725"/>
            <a:ext cx="2762250" cy="407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GB" sz="1200" b="1" dirty="0"/>
              <a:t>Jelle Van Loon</a:t>
            </a:r>
          </a:p>
          <a:p>
            <a:pPr>
              <a:spcBef>
                <a:spcPts val="300"/>
              </a:spcBef>
            </a:pPr>
            <a:r>
              <a:rPr lang="en-GB" sz="1200" dirty="0">
                <a:hlinkClick r:id="rId5"/>
              </a:rPr>
              <a:t>jelle.van.loon@kantar.com</a:t>
            </a:r>
            <a:endParaRPr lang="en-GB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EE8A2-E8ED-41E3-A0C0-C1F972578D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18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6.1"/>
  <p:tag name="VERSIONID" val="711"/>
  <p:tag name="INCLUDESUBDIVIDERS" val="False"/>
  <p:tag name="TOCTABLESPERSLIDE" val="1"/>
  <p:tag name="EXCLUDEHIDDENSLIDES" val="False"/>
  <p:tag name="NUMBEROFPAGES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EDTO" val="54402144"/>
  <p:tag name="SOURCEHASH" val="19857248"/>
  <p:tag name="SHAPETYPE" val="BACKGROUND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93.1652"/>
  <p:tag name="HEIGHT" val="19.36228"/>
  <p:tag name="TOP" val="442.9565"/>
  <p:tag name="LEFT" val="15.43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A923A3C-D6AD-4A15-9DE6-539C7735FA86}"/>
    </a:ext>
  </a:extLst>
</a:theme>
</file>

<file path=ppt/theme/theme3.xml><?xml version="1.0" encoding="utf-8"?>
<a:theme xmlns:a="http://schemas.openxmlformats.org/drawingml/2006/main" name="Technical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EC7FA21-6B0F-4391-A2F7-DA03143FE9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278C9160AD2408B590194F15DBC22" ma:contentTypeVersion="8" ma:contentTypeDescription="Create a new document." ma:contentTypeScope="" ma:versionID="296546353d5c7cf28aa362bf027f4ade">
  <xsd:schema xmlns:xsd="http://www.w3.org/2001/XMLSchema" xmlns:xs="http://www.w3.org/2001/XMLSchema" xmlns:p="http://schemas.microsoft.com/office/2006/metadata/properties" xmlns:ns2="349d2e48-d219-423f-a60f-a81395996a24" xmlns:ns3="151f8561-6f96-4f27-8d07-5866307680bb" targetNamespace="http://schemas.microsoft.com/office/2006/metadata/properties" ma:root="true" ma:fieldsID="94fd3a3b99c67f5b4d41d8a7f243378c" ns2:_="" ns3:_="">
    <xsd:import namespace="349d2e48-d219-423f-a60f-a81395996a24"/>
    <xsd:import namespace="151f8561-6f96-4f27-8d07-586630768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d2e48-d219-423f-a60f-a81395996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f8561-6f96-4f27-8d07-586630768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5773CB-314E-49C8-899D-DA409B189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d2e48-d219-423f-a60f-a81395996a24"/>
    <ds:schemaRef ds:uri="151f8561-6f96-4f27-8d07-5866307680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193883-9DEF-4394-A746-8B0504B231C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349d2e48-d219-423f-a60f-a81395996a24"/>
    <ds:schemaRef ds:uri="http://www.w3.org/XML/1998/namespace"/>
    <ds:schemaRef ds:uri="http://purl.org/dc/terms/"/>
    <ds:schemaRef ds:uri="http://schemas.microsoft.com/office/infopath/2007/PartnerControls"/>
    <ds:schemaRef ds:uri="151f8561-6f96-4f27-8d07-5866307680b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Widescreen</PresentationFormat>
  <Paragraphs>85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Kantar template master</vt:lpstr>
      <vt:lpstr>Content slides - no sub heading</vt:lpstr>
      <vt:lpstr>Technical</vt:lpstr>
      <vt:lpstr>BMM X 2020 - 2022</vt:lpstr>
      <vt:lpstr>The three pillars for any effective communication strategy</vt:lpstr>
      <vt:lpstr>BMM 2020-2022</vt:lpstr>
      <vt:lpstr>BMM 2020-2022</vt:lpstr>
      <vt:lpstr>BMM X (2020-2022): The method</vt:lpstr>
      <vt:lpstr>What makes Brand Media Monitor unique?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BMM X 2020 - 2022</dc:title>
  <dc:creator>Craenhals, Sarah (TSBRR)</dc:creator>
  <cp:lastModifiedBy>Scheray, Bernard (TSBRR)</cp:lastModifiedBy>
  <cp:revision>187</cp:revision>
  <dcterms:created xsi:type="dcterms:W3CDTF">2020-04-23T11:51:51Z</dcterms:created>
  <dcterms:modified xsi:type="dcterms:W3CDTF">2020-06-02T13:13:05Z</dcterms:modified>
</cp:coreProperties>
</file>